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2C1036-4ABC-45C3-929D-B08FE7B16F4F}" type="doc">
      <dgm:prSet loTypeId="urn:microsoft.com/office/officeart/2005/8/layout/chevron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E67727-4426-4A59-A8BD-2E1B8A457E3A}">
      <dgm:prSet phldrT="[Текст]"/>
      <dgm:spPr/>
      <dgm:t>
        <a:bodyPr/>
        <a:lstStyle/>
        <a:p>
          <a:r>
            <a:rPr lang="kk-KZ" dirty="0" smtClean="0"/>
            <a:t>1</a:t>
          </a:r>
          <a:endParaRPr lang="ru-RU" dirty="0"/>
        </a:p>
      </dgm:t>
    </dgm:pt>
    <dgm:pt modelId="{44F19867-19E4-40E1-9C7D-4EEB1D1C4291}" type="parTrans" cxnId="{0B802B85-6FA8-4283-A1C0-2BC20C66266C}">
      <dgm:prSet/>
      <dgm:spPr/>
      <dgm:t>
        <a:bodyPr/>
        <a:lstStyle/>
        <a:p>
          <a:endParaRPr lang="ru-RU"/>
        </a:p>
      </dgm:t>
    </dgm:pt>
    <dgm:pt modelId="{6FE6805A-9E51-452C-A021-69B78AE5D704}" type="sibTrans" cxnId="{0B802B85-6FA8-4283-A1C0-2BC20C66266C}">
      <dgm:prSet/>
      <dgm:spPr/>
      <dgm:t>
        <a:bodyPr/>
        <a:lstStyle/>
        <a:p>
          <a:endParaRPr lang="ru-RU"/>
        </a:p>
      </dgm:t>
    </dgm:pt>
    <dgm:pt modelId="{9675D8CE-80F7-42B5-A0B7-65C134DF3410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последовательное преобразование света с помощью оптических структур глаза в проецируемую на сетчатке картинку, и далее в электрические сигналы. Этот этап осуществляется глазом</a:t>
          </a:r>
          <a:r>
            <a:rPr lang="ru-RU" sz="1800" dirty="0" smtClean="0"/>
            <a:t>.</a:t>
          </a:r>
          <a:endParaRPr lang="ru-RU" sz="1800" dirty="0"/>
        </a:p>
      </dgm:t>
    </dgm:pt>
    <dgm:pt modelId="{92BFA7D5-0AB3-45E7-AC61-202D81B01462}" type="parTrans" cxnId="{08109367-1247-48BB-AA2A-011F88E06B86}">
      <dgm:prSet/>
      <dgm:spPr/>
      <dgm:t>
        <a:bodyPr/>
        <a:lstStyle/>
        <a:p>
          <a:endParaRPr lang="ru-RU"/>
        </a:p>
      </dgm:t>
    </dgm:pt>
    <dgm:pt modelId="{6480B5F0-3962-4EBF-B044-6CB3FA68EB18}" type="sibTrans" cxnId="{08109367-1247-48BB-AA2A-011F88E06B86}">
      <dgm:prSet/>
      <dgm:spPr/>
      <dgm:t>
        <a:bodyPr/>
        <a:lstStyle/>
        <a:p>
          <a:endParaRPr lang="ru-RU"/>
        </a:p>
      </dgm:t>
    </dgm:pt>
    <dgm:pt modelId="{6480E840-53CC-4064-8947-83383966E8BC}">
      <dgm:prSet phldrT="[Текст]"/>
      <dgm:spPr/>
      <dgm:t>
        <a:bodyPr/>
        <a:lstStyle/>
        <a:p>
          <a:r>
            <a:rPr lang="kk-KZ" dirty="0" smtClean="0"/>
            <a:t>2</a:t>
          </a:r>
          <a:endParaRPr lang="ru-RU" dirty="0"/>
        </a:p>
      </dgm:t>
    </dgm:pt>
    <dgm:pt modelId="{B2100282-9D7C-48D7-93E9-4B59A8F647C4}" type="parTrans" cxnId="{C181CB97-91AE-4114-BE26-D1D03A6E1B94}">
      <dgm:prSet/>
      <dgm:spPr/>
      <dgm:t>
        <a:bodyPr/>
        <a:lstStyle/>
        <a:p>
          <a:endParaRPr lang="ru-RU"/>
        </a:p>
      </dgm:t>
    </dgm:pt>
    <dgm:pt modelId="{07FA0575-D914-4358-B862-889A71753C08}" type="sibTrans" cxnId="{C181CB97-91AE-4114-BE26-D1D03A6E1B94}">
      <dgm:prSet/>
      <dgm:spPr/>
      <dgm:t>
        <a:bodyPr/>
        <a:lstStyle/>
        <a:p>
          <a:endParaRPr lang="ru-RU"/>
        </a:p>
      </dgm:t>
    </dgm:pt>
    <dgm:pt modelId="{1A130ADB-5EEA-43D7-9BB6-7E7F6D711AC6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передача электрического сигнала по проводящим путям нервной системы в различные отделы мозга, ассоциированные со зрительным восприятием.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F36165-4F62-4A7E-9712-A235EA71B46F}" type="parTrans" cxnId="{A1FC1BFF-C5FE-4DF8-9825-C3DBF576B7EB}">
      <dgm:prSet/>
      <dgm:spPr/>
      <dgm:t>
        <a:bodyPr/>
        <a:lstStyle/>
        <a:p>
          <a:endParaRPr lang="ru-RU"/>
        </a:p>
      </dgm:t>
    </dgm:pt>
    <dgm:pt modelId="{828195EE-6B64-48CB-97CE-54C04C195601}" type="sibTrans" cxnId="{A1FC1BFF-C5FE-4DF8-9825-C3DBF576B7EB}">
      <dgm:prSet/>
      <dgm:spPr/>
      <dgm:t>
        <a:bodyPr/>
        <a:lstStyle/>
        <a:p>
          <a:endParaRPr lang="ru-RU"/>
        </a:p>
      </dgm:t>
    </dgm:pt>
    <dgm:pt modelId="{42FB501A-133E-4F02-B7C5-84699CF93653}">
      <dgm:prSet phldrT="[Текст]"/>
      <dgm:spPr/>
      <dgm:t>
        <a:bodyPr/>
        <a:lstStyle/>
        <a:p>
          <a:r>
            <a:rPr lang="kk-KZ" dirty="0" smtClean="0"/>
            <a:t>3</a:t>
          </a:r>
          <a:endParaRPr lang="ru-RU" dirty="0"/>
        </a:p>
      </dgm:t>
    </dgm:pt>
    <dgm:pt modelId="{230F0A4C-A601-45B5-AAD2-32B056A1C33F}" type="parTrans" cxnId="{6825DDA0-243E-4F6C-8C8C-11EEAF447F9B}">
      <dgm:prSet/>
      <dgm:spPr/>
      <dgm:t>
        <a:bodyPr/>
        <a:lstStyle/>
        <a:p>
          <a:endParaRPr lang="ru-RU"/>
        </a:p>
      </dgm:t>
    </dgm:pt>
    <dgm:pt modelId="{4083CD37-21AA-4F19-AB1B-0BCF157D649D}" type="sibTrans" cxnId="{6825DDA0-243E-4F6C-8C8C-11EEAF447F9B}">
      <dgm:prSet/>
      <dgm:spPr/>
      <dgm:t>
        <a:bodyPr/>
        <a:lstStyle/>
        <a:p>
          <a:endParaRPr lang="ru-RU"/>
        </a:p>
      </dgm:t>
    </dgm:pt>
    <dgm:pt modelId="{C878ED09-E358-4E12-80EA-30EA02E4515B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третьем этапе осуществляется анализ электрического сигнала головным мозгом с формированием зрительного ощущения, осознания наличия в поле зрения того или иного зрительного образа.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3D6AE5-7631-4CC7-A9B1-AE28ACE13803}" type="parTrans" cxnId="{849C810D-47F8-4AB5-BB89-CEF9A8C4175B}">
      <dgm:prSet/>
      <dgm:spPr/>
      <dgm:t>
        <a:bodyPr/>
        <a:lstStyle/>
        <a:p>
          <a:endParaRPr lang="ru-RU"/>
        </a:p>
      </dgm:t>
    </dgm:pt>
    <dgm:pt modelId="{80C7F0D8-4398-44DA-8F9D-9F3D1536C3C8}" type="sibTrans" cxnId="{849C810D-47F8-4AB5-BB89-CEF9A8C4175B}">
      <dgm:prSet/>
      <dgm:spPr/>
      <dgm:t>
        <a:bodyPr/>
        <a:lstStyle/>
        <a:p>
          <a:endParaRPr lang="ru-RU"/>
        </a:p>
      </dgm:t>
    </dgm:pt>
    <dgm:pt modelId="{5C326F15-1C7F-4EE5-8B50-655269B19D86}" type="pres">
      <dgm:prSet presAssocID="{A12C1036-4ABC-45C3-929D-B08FE7B16F4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9201C8-3406-47A7-8D0E-7CB3C43F807E}" type="pres">
      <dgm:prSet presAssocID="{8CE67727-4426-4A59-A8BD-2E1B8A457E3A}" presName="composite" presStyleCnt="0"/>
      <dgm:spPr/>
    </dgm:pt>
    <dgm:pt modelId="{3301CC4E-1B93-4BDF-8272-0D83A7CF8E36}" type="pres">
      <dgm:prSet presAssocID="{8CE67727-4426-4A59-A8BD-2E1B8A457E3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3EE58-1BD0-46CF-998A-14BD67844846}" type="pres">
      <dgm:prSet presAssocID="{8CE67727-4426-4A59-A8BD-2E1B8A457E3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FC4EA-1E5C-437D-AAF6-42B78C5B2042}" type="pres">
      <dgm:prSet presAssocID="{6FE6805A-9E51-452C-A021-69B78AE5D704}" presName="sp" presStyleCnt="0"/>
      <dgm:spPr/>
    </dgm:pt>
    <dgm:pt modelId="{D377CE8F-AE1D-4E2F-B441-937C7D853160}" type="pres">
      <dgm:prSet presAssocID="{6480E840-53CC-4064-8947-83383966E8BC}" presName="composite" presStyleCnt="0"/>
      <dgm:spPr/>
    </dgm:pt>
    <dgm:pt modelId="{B0AE86F9-1C82-4E76-95F1-E99410ABBA0D}" type="pres">
      <dgm:prSet presAssocID="{6480E840-53CC-4064-8947-83383966E8B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A85A0-43C5-4AA4-9B17-EAC434DB94B5}" type="pres">
      <dgm:prSet presAssocID="{6480E840-53CC-4064-8947-83383966E8B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23D29-A804-4C0E-9A63-50A98597D3D5}" type="pres">
      <dgm:prSet presAssocID="{07FA0575-D914-4358-B862-889A71753C08}" presName="sp" presStyleCnt="0"/>
      <dgm:spPr/>
    </dgm:pt>
    <dgm:pt modelId="{A4BD411B-2977-4176-984D-1203E7743A3A}" type="pres">
      <dgm:prSet presAssocID="{42FB501A-133E-4F02-B7C5-84699CF93653}" presName="composite" presStyleCnt="0"/>
      <dgm:spPr/>
    </dgm:pt>
    <dgm:pt modelId="{E66D1A45-4FFA-4BD6-B16E-84FD556D1F23}" type="pres">
      <dgm:prSet presAssocID="{42FB501A-133E-4F02-B7C5-84699CF9365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ABEAD-0480-49B6-8C44-8A3B5FC1B32F}" type="pres">
      <dgm:prSet presAssocID="{42FB501A-133E-4F02-B7C5-84699CF9365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81CB97-91AE-4114-BE26-D1D03A6E1B94}" srcId="{A12C1036-4ABC-45C3-929D-B08FE7B16F4F}" destId="{6480E840-53CC-4064-8947-83383966E8BC}" srcOrd="1" destOrd="0" parTransId="{B2100282-9D7C-48D7-93E9-4B59A8F647C4}" sibTransId="{07FA0575-D914-4358-B862-889A71753C08}"/>
    <dgm:cxn modelId="{D1206267-981D-4F2B-9AE4-0D7E3953A8E5}" type="presOf" srcId="{1A130ADB-5EEA-43D7-9BB6-7E7F6D711AC6}" destId="{AECA85A0-43C5-4AA4-9B17-EAC434DB94B5}" srcOrd="0" destOrd="0" presId="urn:microsoft.com/office/officeart/2005/8/layout/chevron2"/>
    <dgm:cxn modelId="{A1FC1BFF-C5FE-4DF8-9825-C3DBF576B7EB}" srcId="{6480E840-53CC-4064-8947-83383966E8BC}" destId="{1A130ADB-5EEA-43D7-9BB6-7E7F6D711AC6}" srcOrd="0" destOrd="0" parTransId="{1EF36165-4F62-4A7E-9712-A235EA71B46F}" sibTransId="{828195EE-6B64-48CB-97CE-54C04C195601}"/>
    <dgm:cxn modelId="{08109367-1247-48BB-AA2A-011F88E06B86}" srcId="{8CE67727-4426-4A59-A8BD-2E1B8A457E3A}" destId="{9675D8CE-80F7-42B5-A0B7-65C134DF3410}" srcOrd="0" destOrd="0" parTransId="{92BFA7D5-0AB3-45E7-AC61-202D81B01462}" sibTransId="{6480B5F0-3962-4EBF-B044-6CB3FA68EB18}"/>
    <dgm:cxn modelId="{6825DDA0-243E-4F6C-8C8C-11EEAF447F9B}" srcId="{A12C1036-4ABC-45C3-929D-B08FE7B16F4F}" destId="{42FB501A-133E-4F02-B7C5-84699CF93653}" srcOrd="2" destOrd="0" parTransId="{230F0A4C-A601-45B5-AAD2-32B056A1C33F}" sibTransId="{4083CD37-21AA-4F19-AB1B-0BCF157D649D}"/>
    <dgm:cxn modelId="{19C39351-ECBB-4056-821F-5D4DC3E4AB2D}" type="presOf" srcId="{A12C1036-4ABC-45C3-929D-B08FE7B16F4F}" destId="{5C326F15-1C7F-4EE5-8B50-655269B19D86}" srcOrd="0" destOrd="0" presId="urn:microsoft.com/office/officeart/2005/8/layout/chevron2"/>
    <dgm:cxn modelId="{849C810D-47F8-4AB5-BB89-CEF9A8C4175B}" srcId="{42FB501A-133E-4F02-B7C5-84699CF93653}" destId="{C878ED09-E358-4E12-80EA-30EA02E4515B}" srcOrd="0" destOrd="0" parTransId="{773D6AE5-7631-4CC7-A9B1-AE28ACE13803}" sibTransId="{80C7F0D8-4398-44DA-8F9D-9F3D1536C3C8}"/>
    <dgm:cxn modelId="{0B802B85-6FA8-4283-A1C0-2BC20C66266C}" srcId="{A12C1036-4ABC-45C3-929D-B08FE7B16F4F}" destId="{8CE67727-4426-4A59-A8BD-2E1B8A457E3A}" srcOrd="0" destOrd="0" parTransId="{44F19867-19E4-40E1-9C7D-4EEB1D1C4291}" sibTransId="{6FE6805A-9E51-452C-A021-69B78AE5D704}"/>
    <dgm:cxn modelId="{179FA246-89C7-46DA-95C3-98FE8761901B}" type="presOf" srcId="{42FB501A-133E-4F02-B7C5-84699CF93653}" destId="{E66D1A45-4FFA-4BD6-B16E-84FD556D1F23}" srcOrd="0" destOrd="0" presId="urn:microsoft.com/office/officeart/2005/8/layout/chevron2"/>
    <dgm:cxn modelId="{8289B94E-2B15-4337-AD8C-ACA8F43B965E}" type="presOf" srcId="{6480E840-53CC-4064-8947-83383966E8BC}" destId="{B0AE86F9-1C82-4E76-95F1-E99410ABBA0D}" srcOrd="0" destOrd="0" presId="urn:microsoft.com/office/officeart/2005/8/layout/chevron2"/>
    <dgm:cxn modelId="{4E91883F-EAD0-4FCF-9C3A-2621B11C967A}" type="presOf" srcId="{C878ED09-E358-4E12-80EA-30EA02E4515B}" destId="{FDBABEAD-0480-49B6-8C44-8A3B5FC1B32F}" srcOrd="0" destOrd="0" presId="urn:microsoft.com/office/officeart/2005/8/layout/chevron2"/>
    <dgm:cxn modelId="{C9976036-5FE7-4CF3-9F1C-23201080DCD5}" type="presOf" srcId="{8CE67727-4426-4A59-A8BD-2E1B8A457E3A}" destId="{3301CC4E-1B93-4BDF-8272-0D83A7CF8E36}" srcOrd="0" destOrd="0" presId="urn:microsoft.com/office/officeart/2005/8/layout/chevron2"/>
    <dgm:cxn modelId="{690AB788-4335-4D1C-BEBE-01C7A421B077}" type="presOf" srcId="{9675D8CE-80F7-42B5-A0B7-65C134DF3410}" destId="{5333EE58-1BD0-46CF-998A-14BD67844846}" srcOrd="0" destOrd="0" presId="urn:microsoft.com/office/officeart/2005/8/layout/chevron2"/>
    <dgm:cxn modelId="{94120997-D15F-4A56-8E9B-8E86C8C49DBA}" type="presParOf" srcId="{5C326F15-1C7F-4EE5-8B50-655269B19D86}" destId="{F19201C8-3406-47A7-8D0E-7CB3C43F807E}" srcOrd="0" destOrd="0" presId="urn:microsoft.com/office/officeart/2005/8/layout/chevron2"/>
    <dgm:cxn modelId="{AE57729B-2E9F-427F-855C-5401F2F28236}" type="presParOf" srcId="{F19201C8-3406-47A7-8D0E-7CB3C43F807E}" destId="{3301CC4E-1B93-4BDF-8272-0D83A7CF8E36}" srcOrd="0" destOrd="0" presId="urn:microsoft.com/office/officeart/2005/8/layout/chevron2"/>
    <dgm:cxn modelId="{632E41D2-7FBB-4368-8478-7A1CA47403FD}" type="presParOf" srcId="{F19201C8-3406-47A7-8D0E-7CB3C43F807E}" destId="{5333EE58-1BD0-46CF-998A-14BD67844846}" srcOrd="1" destOrd="0" presId="urn:microsoft.com/office/officeart/2005/8/layout/chevron2"/>
    <dgm:cxn modelId="{F82A40D3-DC86-41BD-B515-25D11C369EF3}" type="presParOf" srcId="{5C326F15-1C7F-4EE5-8B50-655269B19D86}" destId="{84AFC4EA-1E5C-437D-AAF6-42B78C5B2042}" srcOrd="1" destOrd="0" presId="urn:microsoft.com/office/officeart/2005/8/layout/chevron2"/>
    <dgm:cxn modelId="{EC8368CC-A8ED-4B83-B4B3-AF2C85A86839}" type="presParOf" srcId="{5C326F15-1C7F-4EE5-8B50-655269B19D86}" destId="{D377CE8F-AE1D-4E2F-B441-937C7D853160}" srcOrd="2" destOrd="0" presId="urn:microsoft.com/office/officeart/2005/8/layout/chevron2"/>
    <dgm:cxn modelId="{1209D1D6-B85D-41C5-9EDA-38C9D7B9E18F}" type="presParOf" srcId="{D377CE8F-AE1D-4E2F-B441-937C7D853160}" destId="{B0AE86F9-1C82-4E76-95F1-E99410ABBA0D}" srcOrd="0" destOrd="0" presId="urn:microsoft.com/office/officeart/2005/8/layout/chevron2"/>
    <dgm:cxn modelId="{0A146BB6-A829-4528-A3E8-4D8C509E8323}" type="presParOf" srcId="{D377CE8F-AE1D-4E2F-B441-937C7D853160}" destId="{AECA85A0-43C5-4AA4-9B17-EAC434DB94B5}" srcOrd="1" destOrd="0" presId="urn:microsoft.com/office/officeart/2005/8/layout/chevron2"/>
    <dgm:cxn modelId="{34EE9209-F9D0-46E9-864B-8CFCDD029105}" type="presParOf" srcId="{5C326F15-1C7F-4EE5-8B50-655269B19D86}" destId="{1A723D29-A804-4C0E-9A63-50A98597D3D5}" srcOrd="3" destOrd="0" presId="urn:microsoft.com/office/officeart/2005/8/layout/chevron2"/>
    <dgm:cxn modelId="{A9FE9B58-3AD7-4EA1-BA39-77026108ADE1}" type="presParOf" srcId="{5C326F15-1C7F-4EE5-8B50-655269B19D86}" destId="{A4BD411B-2977-4176-984D-1203E7743A3A}" srcOrd="4" destOrd="0" presId="urn:microsoft.com/office/officeart/2005/8/layout/chevron2"/>
    <dgm:cxn modelId="{B9A7B40C-27BE-4498-ABF8-4C6CD5582DAE}" type="presParOf" srcId="{A4BD411B-2977-4176-984D-1203E7743A3A}" destId="{E66D1A45-4FFA-4BD6-B16E-84FD556D1F23}" srcOrd="0" destOrd="0" presId="urn:microsoft.com/office/officeart/2005/8/layout/chevron2"/>
    <dgm:cxn modelId="{B6E48C0F-015A-442E-9EFA-6497B5FB36A9}" type="presParOf" srcId="{A4BD411B-2977-4176-984D-1203E7743A3A}" destId="{FDBABEAD-0480-49B6-8C44-8A3B5FC1B3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1CC4E-1B93-4BDF-8272-0D83A7CF8E36}">
      <dsp:nvSpPr>
        <dsp:cNvPr id="0" name=""/>
        <dsp:cNvSpPr/>
      </dsp:nvSpPr>
      <dsp:spPr>
        <a:xfrm rot="5400000">
          <a:off x="-233000" y="237423"/>
          <a:ext cx="1553334" cy="10873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/>
            <a:t>1</a:t>
          </a:r>
          <a:endParaRPr lang="ru-RU" sz="3200" kern="1200" dirty="0"/>
        </a:p>
      </dsp:txBody>
      <dsp:txXfrm rot="-5400000">
        <a:off x="1" y="548090"/>
        <a:ext cx="1087333" cy="466001"/>
      </dsp:txXfrm>
    </dsp:sp>
    <dsp:sp modelId="{5333EE58-1BD0-46CF-998A-14BD67844846}">
      <dsp:nvSpPr>
        <dsp:cNvPr id="0" name=""/>
        <dsp:cNvSpPr/>
      </dsp:nvSpPr>
      <dsp:spPr>
        <a:xfrm rot="5400000">
          <a:off x="4143289" y="-3051532"/>
          <a:ext cx="1009667" cy="71215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последовательное преобразование света с помощью оптических структур глаза в проецируемую на сетчатке картинку, и далее в электрические сигналы. Этот этап осуществляется глазом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 rot="-5400000">
        <a:off x="1087334" y="53711"/>
        <a:ext cx="7072290" cy="911091"/>
      </dsp:txXfrm>
    </dsp:sp>
    <dsp:sp modelId="{B0AE86F9-1C82-4E76-95F1-E99410ABBA0D}">
      <dsp:nvSpPr>
        <dsp:cNvPr id="0" name=""/>
        <dsp:cNvSpPr/>
      </dsp:nvSpPr>
      <dsp:spPr>
        <a:xfrm rot="5400000">
          <a:off x="-233000" y="1596345"/>
          <a:ext cx="1553334" cy="10873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/>
            <a:t>2</a:t>
          </a:r>
          <a:endParaRPr lang="ru-RU" sz="3200" kern="1200" dirty="0"/>
        </a:p>
      </dsp:txBody>
      <dsp:txXfrm rot="-5400000">
        <a:off x="1" y="1907012"/>
        <a:ext cx="1087333" cy="466001"/>
      </dsp:txXfrm>
    </dsp:sp>
    <dsp:sp modelId="{AECA85A0-43C5-4AA4-9B17-EAC434DB94B5}">
      <dsp:nvSpPr>
        <dsp:cNvPr id="0" name=""/>
        <dsp:cNvSpPr/>
      </dsp:nvSpPr>
      <dsp:spPr>
        <a:xfrm rot="5400000">
          <a:off x="4143289" y="-1692610"/>
          <a:ext cx="1009667" cy="71215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передача электрического сигнала по проводящим путям нервной системы в различные отделы мозга, ассоциированные со зрительным восприятием.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87334" y="1412633"/>
        <a:ext cx="7072290" cy="911091"/>
      </dsp:txXfrm>
    </dsp:sp>
    <dsp:sp modelId="{E66D1A45-4FFA-4BD6-B16E-84FD556D1F23}">
      <dsp:nvSpPr>
        <dsp:cNvPr id="0" name=""/>
        <dsp:cNvSpPr/>
      </dsp:nvSpPr>
      <dsp:spPr>
        <a:xfrm rot="5400000">
          <a:off x="-233000" y="2955266"/>
          <a:ext cx="1553334" cy="10873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/>
            <a:t>3</a:t>
          </a:r>
          <a:endParaRPr lang="ru-RU" sz="3200" kern="1200" dirty="0"/>
        </a:p>
      </dsp:txBody>
      <dsp:txXfrm rot="-5400000">
        <a:off x="1" y="3265933"/>
        <a:ext cx="1087333" cy="466001"/>
      </dsp:txXfrm>
    </dsp:sp>
    <dsp:sp modelId="{FDBABEAD-0480-49B6-8C44-8A3B5FC1B32F}">
      <dsp:nvSpPr>
        <dsp:cNvPr id="0" name=""/>
        <dsp:cNvSpPr/>
      </dsp:nvSpPr>
      <dsp:spPr>
        <a:xfrm rot="5400000">
          <a:off x="4143289" y="-333688"/>
          <a:ext cx="1009667" cy="71215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третьем этапе осуществляется анализ электрического сигнала головным мозгом с формированием зрительного ощущения, осознания наличия в поле зрения того или иного зрительного образа.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87334" y="2771555"/>
        <a:ext cx="7072290" cy="911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world.info/biblioteka" TargetMode="External"/><Relationship Id="rId2" Type="http://schemas.openxmlformats.org/officeDocument/2006/relationships/hyperlink" Target="http://www.psyworld.info/zakony-vospriyatiy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sylib.org.ua/books/rubin01/refer.htm#s9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psyworld.info/binokulyarnye-priznaki-vospriyatiya-glubin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world.info/monokulyarnye-priznaki-glubiny" TargetMode="External"/><Relationship Id="rId2" Type="http://schemas.openxmlformats.org/officeDocument/2006/relationships/hyperlink" Target="http://lookideas.ru/ruiny-dzhed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5330" y="2276872"/>
            <a:ext cx="9324528" cy="28083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Көру 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қабылдауы.  Перцептивті ұйымдастыру заңдары. Фигура және фон. Үшінші өлшемді қабылдау. Алыстау және тереңдік белгілері: бинокулярлық, таңдамалы, трансформациялық,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окуломоторлық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087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2792"/>
            <a:ext cx="9144000" cy="68252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Зрительное восприятие человека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сенсорное чувство (одно из ощущений), воспринимающее свет и цвет в виде изображения или картины. У животных и человека функция зрения осуществляется глазами. Зрительное восприятие это многоуровневый процесс, состоящий из трех основных этапов, осуществляемых различными органами.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577762844"/>
              </p:ext>
            </p:extLst>
          </p:nvPr>
        </p:nvGraphicFramePr>
        <p:xfrm>
          <a:off x="107504" y="2420888"/>
          <a:ext cx="8208912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65281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239000" cy="4766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Permanent Link to Законы организации восприятия"/>
              </a:rPr>
              <a:t>Законы организации восприятия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970" y="548680"/>
            <a:ext cx="7303757" cy="63093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силу того что одним из основных свойств восприятия является целостность, в психологии значительное внимание уделяется исследованиям организации восприятия, в частности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принципам (законам) перцептивной группировки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Наиболее полно данная проблема была изучена 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гештальтпсихологии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утверждающей, что целое всегда больше суммы своих частей. Самый важный из упомянутых принципов состоит в том, что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образ или предмет воспринимается как фигура, выделяющаяся на определенном фоне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 фигуры и фона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распространяется на все модальности восприятия. Примером соотношения фигуры и фона может служить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ваза Рубина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качестве фигуры может восприниматься либо ваза, либо два профиля. Соответственно фоном будет служить черный или белый цвет изображения. Иными словами, фигура и фон взаимозаменяемы: фигура может превратиться в фон, а фон – в фигуру.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Канадский психолог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Что такое психология"/>
              </a:rPr>
              <a:t>Ж.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Что такое психология"/>
              </a:rPr>
              <a:t>Годфруа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приводит следующие примеры соотношения фигуры и фона для разных модальностей восприятия. Когда в общем шуме собрания кто-то произносит ваше имя, оно сразу выступает как фигура на фоне других голосов. Такое же явление можно наблюдать, когда мы улавливаем запах розы, находясь среди курильщиков, или запах сигареты у клумбы с розами.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Подчеркнем, что отделение фигуры от фона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(как и все этапы перцептивного деления)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исключительная заслуга воспринимающего субъекта, не имеющая никакого отношения к характеристикам самого объекта. Этот факт становится совершенно очевидным в таких ситуациях, когда мы обнаруживаем иные способы распознания стимула.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в той же вазе Рубина одно и то же изображение можно считать белой вазой, а можно – двумя человеческими профилями. Такие реверсивные изображения помогают понять, что с точки зрения перцептивной группировки стимул сам по себе нейтрален: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роли фигуры и фона определяются наблюдателем.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4787" y="476672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4786" y="2872699"/>
            <a:ext cx="193400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4787" y="5015824"/>
            <a:ext cx="1859214" cy="184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091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66"/>
            <a:ext cx="7239000" cy="3726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трехмерной формы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" y="404664"/>
            <a:ext cx="9138708" cy="41044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плоскостной формы предполагает отчетливое различение очертаний предмета, его границ. Оно зависит от четкости изображения, получающегося на сетчатке, т.е. от остроты зрения. </a:t>
            </a:r>
          </a:p>
          <a:p>
            <a:pPr marL="0" indent="0" algn="just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Константность формы по данным исследований объясняется действием как периферических, так и центральных факторов. С одной стороны, вследствие того, что восприятие трехмерных предметов насыщено глубинными ощущениями, предметы, расположенные близко, кажутся несколько меньше. Действие этого фактора компенсирует действие перспективных сокращений. С другой стороны, существенную роль в константности восприятия формы играют представления, прошлый опыт. Роль прошлого опыта рельефно выявлялась в экспериментах с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псевдоскопом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которым испытуемые пользовались как биноклем.</a:t>
            </a:r>
            <a:r>
              <a:rPr lang="ru-RU" sz="3400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92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Псевдоскоп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ставит восприятие в условия обратной перспективы: ближние точки пространства переходят в дальние, а дальние – в ближние. Поэтому все вогнутые предметы должны были бы восприниматься как выпуклые, а выпуклые – как вогнутые. И действительно, экспонаты, формы которых не закреплены опытом, так и воспринимаются. Но человеческое лицо, например, никогда не воспринимается в обратной перспективе. Когда испытуемый смотрит в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псевдоскоп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вогнутую маску человеческого лица и на выпуклое его скульптурное изображение, вогнутое изображение выглядит в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псевдоскопе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выпуклым; выпуклое же, представляющее обычную форму человеческого лица, и в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псевдоскопе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 же и воспринимается: действие центральных факторов корригируют данные периферических раздражений; фактическое восприятие предметов обусловливается не только наличными периферическими раздражениями, но и всем прошлым опытом.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37" y="4437112"/>
            <a:ext cx="3168352" cy="241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1214" y="4437112"/>
            <a:ext cx="2994961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1072" y="4437112"/>
            <a:ext cx="3347864" cy="241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1358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5292"/>
            <a:ext cx="824440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Признаки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удаленности и глубины</a:t>
            </a:r>
            <a:r>
              <a:rPr lang="ru-RU" b="1" dirty="0"/>
              <a:t>:</a:t>
            </a:r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0" y="351590"/>
            <a:ext cx="5736526" cy="3293433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Монокулярные признаки: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линейная перспектива (схождение прямых у горизонта, уменьшение размеров предметов и т.п.).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-т: комната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Эймса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Этот признак работает при знакомых формах.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знакомый размер (позволяет судить о расстоянии до предмета).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-т: с игральными картами в темной комнате. в) перекрытие (наиболее сильный признак)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тень (как признак глубины)</a:t>
            </a:r>
          </a:p>
          <a:p>
            <a:pPr algn="ctr"/>
            <a:endParaRPr lang="ru-RU" b="1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0" y="3645024"/>
            <a:ext cx="5736526" cy="3212975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Бинокулярные признаки: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диспаратность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(относительное смещение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сетчаточного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изображения любой точки пространства относительно точки фиксации).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-т: со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стереограммой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небольшим квадратом смещения внутри.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Гороптер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теоретически: множество точек пространства,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диспаратность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которых равна нулю (находятся на таком же расстоянии от глаз, как и точка фиксации); эмпирически: зона, для точек которой есть некоторая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диспаратность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она не вызывает глубины.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6526" y="513305"/>
            <a:ext cx="3429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6526" y="3314700"/>
            <a:ext cx="3407474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7335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2557" y="22029"/>
            <a:ext cx="6441651" cy="305390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Трансформационный признак: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двигательный параллакс (при движении наблюдателя объекты, находящиеся дальше точки фиксации, движутся вместе с ним, ближе точки фиксации - ему навстречу).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-т: вертикальная доска с точкой фиксации посередине, на доске движутся объекты с разными скоростями -&gt; впечатление, что доска наклонена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-1" y="3075937"/>
            <a:ext cx="6660233" cy="3377399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Окуломоторные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конвергенция (схождение глаз при фиксации взора)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аккомодация (изменение кривизны хрусталика, которое сопровождается большим или меньшим напряжением мышц при фиксации на близком или далеком предмете).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-44443"/>
            <a:ext cx="2746003" cy="312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1026" y="3573016"/>
            <a:ext cx="2672974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719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856"/>
            <a:ext cx="7239000" cy="3006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Permanent Link to Бинокулярные признаки восприятия глубины"/>
              </a:rPr>
              <a:t>Бинокулярные признаки восприятия глубины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7524328" cy="64087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бинокулярным признакам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восприятия глубины относятся </a:t>
            </a: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конвергенция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ретинальная</a:t>
            </a: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(бинокулярная) </a:t>
            </a:r>
            <a:r>
              <a:rPr lang="ru-RU" sz="2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диспаратность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Конвергенция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тенденция глаз к сближению при восприятии объектов, расположенных вблизи от наблюдателя. Удаленные объекты, напротив, рассматриваются так, что линии взгляда обоих глаз приближаются к параллельным.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Считается, что конвергенция движений глаз, степень напряженности глазодвигательных мышц может выступать в качестве источника информации о глубине и удаленности объектов, однако эта информация весьма ограниченна.</a:t>
            </a:r>
          </a:p>
          <a:p>
            <a:pPr marL="0" indent="0">
              <a:buNone/>
            </a:pPr>
            <a: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Бинокулярная </a:t>
            </a:r>
            <a:r>
              <a:rPr lang="ru-RU" sz="2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диспаратность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разница между двумя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ретинальными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изображениями. Иногда данное явление называют </a:t>
            </a:r>
            <a: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бинокулярным параллаксом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стереоскопичностью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восприятии трехмерных объектов имеет место небольшое различие, или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диспаратность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образов,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проецирующихся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сетчатку каждого глаза. Именно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диспаратность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ретинальных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 создает сильное впечатление глубины.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взять в каждую ладонь по карандашу и держать их на расстоянии вытянутой руки, причем так, чтобы один из них был расположен ближе к нам на 1 мм, то мы, безусловно, сможем определить эту разницу в расстоянии. Однако если закрыть один глаз, то оставшихся в нашем распоряжении монокулярных признаков окажется недостаточно для оценки расстояний. Чтобы понять значение бинокулярной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диспаратности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координации движений и восприятия пространства, закройте один глаз и попытайтесь вдеть нитку в иголку.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239832"/>
            <a:ext cx="1763688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941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6412" y="1196752"/>
            <a:ext cx="9144000" cy="48936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Окуломоторные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признаки: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Аккомодация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кривизны хрусталика для фокусировки глаза на объект, осуществляется цилиарной мышцей. Если объект сравнительно далеко (1, 8 и больше), мышца расслаблена; по мере приближения объекта сокращения мышцы увеличивается, что заставляет хрусталик все больше и больше искривляться.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с помощью аккомодации глубину и удаленность можно лишь в том случае, если расстояние, отделяющее наблюдателя объекта, не превышает 2 метра.</a:t>
            </a:r>
          </a:p>
          <a:p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Конвергенция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Мышцы глаза, сводящие глаза так, чтобы объект попал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фовеа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(центральная часть сетчатки) сетчатки, несут информацию о том, насколько далеко находится объект. Слабое сокращение мышцы – объект находится далеко, сильное близко.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031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7239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ru-RU" sz="5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было сказано, кроме зрительных, существуют также </a:t>
            </a:r>
            <a:r>
              <a:rPr lang="ru-RU" sz="6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слуховые признаки глубины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чаще используются слепыми людьми. К дополнительным слуховым признакам глубины относятся: </a:t>
            </a:r>
            <a:r>
              <a:rPr lang="ru-RU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реверберации, спектральные характеристики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(атмосферное поглощение выше для высоких частот) и </a:t>
            </a:r>
            <a:r>
              <a:rPr lang="ru-RU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относительная громкость знакомых звуков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(определение глубины колодца по звуку, вызванному упавшим камушком).</a:t>
            </a:r>
          </a:p>
          <a:p>
            <a:pPr marL="0" indent="0" algn="just">
              <a:buNone/>
            </a:pPr>
            <a:r>
              <a:rPr lang="ru-RU" sz="6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Реверберация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лат. </a:t>
            </a:r>
            <a:r>
              <a:rPr lang="ru-RU" sz="6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reverberare</a:t>
            </a:r>
            <a:r>
              <a:rPr lang="ru-RU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отражать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это процесс постепенного затухания звука в помещении после прекращения действия источника звука, обусловленный повторными отражениями звуковых волн от различных поверхностей. Слепые люди  с легкостью обходят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руины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учитывают явление естественной реверберации при постукивании палкой по ступеням лестницы.</a:t>
            </a:r>
          </a:p>
          <a:p>
            <a:pPr marL="0" indent="0" algn="just">
              <a:buNone/>
            </a:pPr>
            <a:r>
              <a:rPr lang="ru-RU" sz="64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Монокулярные признаки восприятия глубины"/>
              </a:rPr>
              <a:t>Монокулярные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бинокулярные признаки восприятия глубины изучались, как правило, по отдельности. Однако в реальном мире они взаимосвязаны, поэтому Бруно и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Каттинг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изучив закономерности взаимодействия данных признаков, выявили две стратегии их использования.</a:t>
            </a:r>
          </a:p>
          <a:p>
            <a:pPr marL="0" indent="0" algn="just">
              <a:buNone/>
            </a:pPr>
            <a:r>
              <a:rPr lang="ru-RU" sz="6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  <a:r>
              <a:rPr lang="ru-RU" sz="6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аддитивности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предполагает интеграцию информации, полученной посредством разных признаков. Напротив, </a:t>
            </a:r>
            <a:r>
              <a:rPr lang="ru-RU" sz="6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избирательности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основана на преимущественном использовании информации, предоставляемой одним ведущим признаком глубины при прочих признаках.</a:t>
            </a:r>
          </a:p>
          <a:p>
            <a:pPr marL="0" indent="0" algn="just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аддитивности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 чаще и обладает большей эффективностью при восприятии пространства, и в частности глубины. В качестве доминирующего признака при использовании стратегии избирательности чаще используется </a:t>
            </a:r>
            <a:r>
              <a:rPr lang="ru-RU" sz="64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Окклюзия (интерпозиция)"/>
              </a:rPr>
              <a:t>окклюзия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т.е. именно признак окклюзии почти всегда дает мощную и точную информацию о глубине.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9012" y="2132856"/>
            <a:ext cx="1905000" cy="201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3447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68</TotalTime>
  <Words>1334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Слайд 1</vt:lpstr>
      <vt:lpstr>Слайд 2</vt:lpstr>
      <vt:lpstr>Законы организации восприятия</vt:lpstr>
      <vt:lpstr>Восприятие трехмерной формы</vt:lpstr>
      <vt:lpstr>Слайд 5</vt:lpstr>
      <vt:lpstr>Слайд 6</vt:lpstr>
      <vt:lpstr>Бинокулярные признаки восприятия глубины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aigerim.turehanova</cp:lastModifiedBy>
  <cp:revision>8</cp:revision>
  <dcterms:created xsi:type="dcterms:W3CDTF">2015-11-12T12:17:29Z</dcterms:created>
  <dcterms:modified xsi:type="dcterms:W3CDTF">2015-11-13T11:52:59Z</dcterms:modified>
</cp:coreProperties>
</file>